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63" r:id="rId5"/>
    <p:sldId id="274" r:id="rId6"/>
    <p:sldId id="257" r:id="rId7"/>
    <p:sldId id="261" r:id="rId8"/>
    <p:sldId id="275" r:id="rId9"/>
    <p:sldId id="276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62" r:id="rId19"/>
    <p:sldId id="271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76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514"/>
    <a:srgbClr val="342E2B"/>
    <a:srgbClr val="FFFFFF"/>
    <a:srgbClr val="000000"/>
    <a:srgbClr val="898989"/>
    <a:srgbClr val="E2DED8"/>
    <a:srgbClr val="E2DF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100" d="100"/>
          <a:sy n="100" d="100"/>
        </p:scale>
        <p:origin x="-1860" y="-240"/>
      </p:cViewPr>
      <p:guideLst>
        <p:guide orient="horz" pos="276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-63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DCF09A-7643-8E49-A419-6A6F781113D1}" type="datetimeFigureOut">
              <a:t>7/20/2016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AA621-1AE1-2541-A18B-F139E38977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6882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DD6CA-19FA-6A46-BBB5-71E9697CFD07}" type="datetimeFigureOut">
              <a:t>7/20/2016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333EF1-9BE1-3F46-AC92-B087BE00A5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768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33EF1-9BE1-3F46-AC92-B087BE00A53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132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368000" y="110067"/>
            <a:ext cx="7398468" cy="2345257"/>
          </a:xfrm>
        </p:spPr>
        <p:txBody>
          <a:bodyPr anchor="b" anchorCtr="0"/>
          <a:lstStyle>
            <a:lvl1pPr>
              <a:defRPr sz="5000"/>
            </a:lvl1pPr>
          </a:lstStyle>
          <a:p>
            <a:r>
              <a:rPr lang="en-GB"/>
              <a:t>Title of Presentation</a:t>
            </a:r>
            <a:br>
              <a:rPr lang="en-GB"/>
            </a:br>
            <a:r>
              <a:rPr lang="en-GB"/>
              <a:t>Title line 2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000" y="2634004"/>
            <a:ext cx="7398468" cy="6426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Presenter’s name or subheading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368424" y="3298221"/>
            <a:ext cx="7398043" cy="54186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/>
              <a:buNone/>
              <a:defRPr b="0" i="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/>
              <a:buNone/>
              <a:defRPr b="0" i="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b="0" i="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b="0" i="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b="0" i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XX Month Year</a:t>
            </a:r>
            <a:endParaRPr lang="en-US"/>
          </a:p>
        </p:txBody>
      </p:sp>
      <p:pic>
        <p:nvPicPr>
          <p:cNvPr id="11" name="Picture 10" descr="logolarge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69" y="5501818"/>
            <a:ext cx="2832473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90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2091267"/>
            <a:ext cx="4212001" cy="4316732"/>
          </a:xfrm>
        </p:spPr>
        <p:txBody>
          <a:bodyPr/>
          <a:lstStyle>
            <a:lvl1pPr marL="0" indent="0">
              <a:spcBef>
                <a:spcPts val="1000"/>
              </a:spcBef>
              <a:buFont typeface="+mj-lt"/>
              <a:buNone/>
              <a:defRPr sz="2400"/>
            </a:lvl1pPr>
            <a:lvl2pPr marL="0" indent="0">
              <a:spcBef>
                <a:spcPts val="1000"/>
              </a:spcBef>
              <a:buFont typeface="+mj-lt"/>
              <a:buNone/>
              <a:defRPr sz="2400" b="1">
                <a:solidFill>
                  <a:schemeClr val="tx2"/>
                </a:solidFill>
              </a:defRPr>
            </a:lvl2pPr>
            <a:lvl3pPr marL="0" indent="0">
              <a:spcBef>
                <a:spcPts val="1000"/>
              </a:spcBef>
              <a:buSzPct val="100000"/>
              <a:buFont typeface="+mj-lt"/>
              <a:buNone/>
              <a:defRPr sz="2400"/>
            </a:lvl3pPr>
            <a:lvl4pPr marL="0" indent="0">
              <a:spcBef>
                <a:spcPts val="1000"/>
              </a:spcBef>
              <a:buSzPct val="100000"/>
              <a:buFont typeface="+mj-lt"/>
              <a:buNone/>
              <a:defRPr sz="2400"/>
            </a:lvl4pPr>
            <a:lvl5pPr marL="0" indent="0">
              <a:spcBef>
                <a:spcPts val="1000"/>
              </a:spcBef>
              <a:buFont typeface="+mj-lt"/>
              <a:buNone/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7999" y="354875"/>
            <a:ext cx="6091133" cy="272363"/>
          </a:xfrm>
        </p:spPr>
        <p:txBody>
          <a:bodyPr/>
          <a:lstStyle/>
          <a:p>
            <a:r>
              <a:rPr lang="en-US" smtClean="0"/>
              <a:t>Staffing matters; funding counts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0000" y="720000"/>
            <a:ext cx="8406469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360000" y="790474"/>
            <a:ext cx="8393770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800" dirty="0" smtClean="0">
                <a:latin typeface="+mj-lt"/>
              </a:rPr>
              <a:t>About us</a:t>
            </a:r>
            <a:endParaRPr lang="en-GB" sz="3800" dirty="0">
              <a:latin typeface="+mj-lt"/>
            </a:endParaRPr>
          </a:p>
        </p:txBody>
      </p:sp>
      <p:pic>
        <p:nvPicPr>
          <p:cNvPr id="15" name="Picture 14" descr="logosmall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61" y="305426"/>
            <a:ext cx="940308" cy="306324"/>
          </a:xfrm>
          <a:prstGeom prst="rect">
            <a:avLst/>
          </a:prstGeom>
        </p:spPr>
      </p:pic>
      <p:pic>
        <p:nvPicPr>
          <p:cNvPr id="16" name="Picture 15" descr="shapes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763" y="2099149"/>
            <a:ext cx="3248372" cy="3060000"/>
          </a:xfrm>
          <a:prstGeom prst="rect">
            <a:avLst/>
          </a:prstGeom>
          <a:ln w="101600">
            <a:solidFill>
              <a:schemeClr val="bg1"/>
            </a:solidFill>
            <a:miter lim="800000"/>
          </a:ln>
        </p:spPr>
      </p:pic>
      <p:sp>
        <p:nvSpPr>
          <p:cNvPr id="17" name="TextBox 16"/>
          <p:cNvSpPr txBox="1"/>
          <p:nvPr userDrawn="1"/>
        </p:nvSpPr>
        <p:spPr>
          <a:xfrm>
            <a:off x="5318653" y="5377540"/>
            <a:ext cx="2479675" cy="1043897"/>
          </a:xfrm>
          <a:prstGeom prst="rect">
            <a:avLst/>
          </a:prstGeom>
          <a:solidFill>
            <a:srgbClr val="E30514"/>
          </a:solidFill>
        </p:spPr>
        <p:txBody>
          <a:bodyPr wrap="none" rtlCol="0">
            <a:noAutofit/>
          </a:bodyPr>
          <a:lstStyle/>
          <a:p>
            <a:r>
              <a:rPr lang="en-US" sz="1400">
                <a:solidFill>
                  <a:srgbClr val="FFFFFF"/>
                </a:solidFill>
                <a:latin typeface="+mj-lt"/>
              </a:rPr>
              <a:t>We shine a light on </a:t>
            </a:r>
            <a:br>
              <a:rPr lang="en-US" sz="1400">
                <a:solidFill>
                  <a:srgbClr val="FFFFFF"/>
                </a:solidFill>
                <a:latin typeface="+mj-lt"/>
              </a:rPr>
            </a:br>
            <a:r>
              <a:rPr lang="en-US" sz="1400">
                <a:solidFill>
                  <a:srgbClr val="FFFFFF"/>
                </a:solidFill>
                <a:latin typeface="+mj-lt"/>
              </a:rPr>
              <a:t>how to make successful </a:t>
            </a:r>
            <a:br>
              <a:rPr lang="en-US" sz="1400">
                <a:solidFill>
                  <a:srgbClr val="FFFFFF"/>
                </a:solidFill>
                <a:latin typeface="+mj-lt"/>
              </a:rPr>
            </a:br>
            <a:r>
              <a:rPr lang="en-US" sz="1400">
                <a:solidFill>
                  <a:srgbClr val="FFFFFF"/>
                </a:solidFill>
                <a:latin typeface="+mj-lt"/>
              </a:rPr>
              <a:t>change happen</a:t>
            </a:r>
          </a:p>
        </p:txBody>
      </p:sp>
      <p:pic>
        <p:nvPicPr>
          <p:cNvPr id="18" name="Picture 17" descr="feet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460" y="4490511"/>
            <a:ext cx="1064029" cy="1828800"/>
          </a:xfrm>
          <a:prstGeom prst="rect">
            <a:avLst/>
          </a:prstGeom>
          <a:ln w="101600">
            <a:solidFill>
              <a:schemeClr val="bg1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46727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y in touch"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2091267"/>
            <a:ext cx="4212001" cy="4316732"/>
          </a:xfrm>
        </p:spPr>
        <p:txBody>
          <a:bodyPr/>
          <a:lstStyle>
            <a:lvl1pPr marL="288000" indent="-288000">
              <a:spcBef>
                <a:spcPts val="1000"/>
              </a:spcBef>
              <a:spcAft>
                <a:spcPts val="500"/>
              </a:spcAft>
              <a:buSzPct val="120000"/>
              <a:buFont typeface="Arial"/>
              <a:buChar char="•"/>
              <a:defRPr sz="2400"/>
            </a:lvl1pPr>
            <a:lvl2pPr marL="0" indent="0">
              <a:spcBef>
                <a:spcPts val="1000"/>
              </a:spcBef>
              <a:buFont typeface="+mj-lt"/>
              <a:buNone/>
              <a:defRPr sz="2400" b="1">
                <a:solidFill>
                  <a:schemeClr val="tx2"/>
                </a:solidFill>
              </a:defRPr>
            </a:lvl2pPr>
            <a:lvl3pPr marL="0" indent="0">
              <a:spcBef>
                <a:spcPts val="1000"/>
              </a:spcBef>
              <a:buSzPct val="100000"/>
              <a:buFont typeface="+mj-lt"/>
              <a:buNone/>
              <a:defRPr sz="2400"/>
            </a:lvl3pPr>
            <a:lvl4pPr marL="0" indent="0">
              <a:spcBef>
                <a:spcPts val="1000"/>
              </a:spcBef>
              <a:buSzPct val="100000"/>
              <a:buFont typeface="+mj-lt"/>
              <a:buNone/>
              <a:defRPr sz="2400"/>
            </a:lvl4pPr>
            <a:lvl5pPr marL="0" indent="0">
              <a:spcBef>
                <a:spcPts val="1000"/>
              </a:spcBef>
              <a:buFont typeface="+mj-lt"/>
              <a:buNone/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7999" y="354875"/>
            <a:ext cx="6209667" cy="272363"/>
          </a:xfrm>
        </p:spPr>
        <p:txBody>
          <a:bodyPr/>
          <a:lstStyle/>
          <a:p>
            <a:r>
              <a:rPr lang="en-US" smtClean="0"/>
              <a:t>Staffing matters; funding counts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0000" y="720000"/>
            <a:ext cx="8406469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360000" y="790474"/>
            <a:ext cx="8393770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800" dirty="0" smtClean="0">
                <a:latin typeface="+mj-lt"/>
              </a:rPr>
              <a:t>Stay in touch</a:t>
            </a:r>
            <a:endParaRPr lang="en-GB" sz="3800" dirty="0">
              <a:latin typeface="+mj-lt"/>
            </a:endParaRPr>
          </a:p>
        </p:txBody>
      </p:sp>
      <p:pic>
        <p:nvPicPr>
          <p:cNvPr id="2" name="Picture 1" descr="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301" y="3473606"/>
            <a:ext cx="3079865" cy="2934393"/>
          </a:xfrm>
          <a:prstGeom prst="rect">
            <a:avLst/>
          </a:prstGeom>
          <a:ln w="101600">
            <a:solidFill>
              <a:schemeClr val="bg1"/>
            </a:solidFill>
            <a:miter lim="800000"/>
          </a:ln>
        </p:spPr>
      </p:pic>
      <p:pic>
        <p:nvPicPr>
          <p:cNvPr id="6" name="Picture 5" descr="people2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813" y="1375249"/>
            <a:ext cx="1612669" cy="1812175"/>
          </a:xfrm>
          <a:prstGeom prst="rect">
            <a:avLst/>
          </a:prstGeom>
          <a:ln w="101600">
            <a:solidFill>
              <a:srgbClr val="FFFFFF"/>
            </a:solidFill>
            <a:miter lim="800000"/>
          </a:ln>
        </p:spPr>
      </p:pic>
      <p:pic>
        <p:nvPicPr>
          <p:cNvPr id="14" name="Picture 13" descr="logosmall600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61" y="305426"/>
            <a:ext cx="940308" cy="306324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6578600" y="2223031"/>
            <a:ext cx="2175170" cy="1044575"/>
          </a:xfrm>
          <a:prstGeom prst="rect">
            <a:avLst/>
          </a:prstGeom>
          <a:solidFill>
            <a:srgbClr val="E30514"/>
          </a:solidFill>
        </p:spPr>
        <p:txBody>
          <a:bodyPr wrap="square" rtlCol="0">
            <a:noAutofit/>
          </a:bodyPr>
          <a:lstStyle/>
          <a:p>
            <a:r>
              <a:rPr lang="en-US" sz="2000" kern="1200" dirty="0">
                <a:solidFill>
                  <a:srgbClr val="FFFFFF"/>
                </a:solidFill>
                <a:latin typeface="+mj-lt"/>
                <a:ea typeface="+mn-ea"/>
                <a:cs typeface="+mn-cs"/>
              </a:rPr>
              <a:t>@</a:t>
            </a:r>
            <a:r>
              <a:rPr lang="en-US" sz="2000" kern="1200" dirty="0" err="1">
                <a:solidFill>
                  <a:srgbClr val="FFFFFF"/>
                </a:solidFill>
                <a:latin typeface="+mj-lt"/>
                <a:ea typeface="+mn-ea"/>
                <a:cs typeface="+mn-cs"/>
              </a:rPr>
              <a:t>Healthfdn</a:t>
            </a:r>
            <a:endParaRPr lang="en-US" sz="2000" kern="1200" dirty="0">
              <a:solidFill>
                <a:srgbClr val="FFFFFF"/>
              </a:solidFill>
              <a:latin typeface="+mj-lt"/>
              <a:ea typeface="+mn-ea"/>
              <a:cs typeface="+mn-cs"/>
            </a:endParaRPr>
          </a:p>
          <a:p>
            <a:r>
              <a:rPr lang="en-US" sz="2000" kern="1200" dirty="0">
                <a:solidFill>
                  <a:srgbClr val="FFFFFF"/>
                </a:solidFill>
                <a:latin typeface="+mj-lt"/>
                <a:ea typeface="+mn-ea"/>
                <a:cs typeface="+mn-cs"/>
              </a:rPr>
              <a:t>health.org.uk</a:t>
            </a:r>
          </a:p>
        </p:txBody>
      </p:sp>
    </p:spTree>
    <p:extLst>
      <p:ext uri="{BB962C8B-B14F-4D97-AF65-F5344CB8AC3E}">
        <p14:creationId xmlns:p14="http://schemas.microsoft.com/office/powerpoint/2010/main" val="4283335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000" y="2632903"/>
            <a:ext cx="7398468" cy="6426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Insert a subheading here if required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68000" y="1660903"/>
            <a:ext cx="7398468" cy="972000"/>
          </a:xfrm>
          <a:prstGeom prst="rect">
            <a:avLst/>
          </a:prstGeom>
          <a:noFill/>
        </p:spPr>
        <p:txBody>
          <a:bodyPr wrap="square" lIns="0" rIns="0" bIns="0" rtlCol="0">
            <a:noAutofit/>
          </a:bodyPr>
          <a:lstStyle/>
          <a:p>
            <a:r>
              <a:rPr lang="en-US" sz="4700">
                <a:solidFill>
                  <a:schemeClr val="tx1"/>
                </a:solidFill>
                <a:latin typeface="+mj-lt"/>
              </a:rPr>
              <a:t>Thank you</a:t>
            </a:r>
          </a:p>
        </p:txBody>
      </p:sp>
      <p:pic>
        <p:nvPicPr>
          <p:cNvPr id="5" name="Picture 4" descr="logolarge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69" y="5501818"/>
            <a:ext cx="2832473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75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1799999"/>
            <a:ext cx="7200734" cy="4608000"/>
          </a:xfrm>
        </p:spPr>
        <p:txBody>
          <a:bodyPr/>
          <a:lstStyle>
            <a:lvl1pPr marL="360000" indent="-360000">
              <a:spcBef>
                <a:spcPts val="1000"/>
              </a:spcBef>
              <a:buFont typeface="+mj-lt"/>
              <a:buAutoNum type="arabicPeriod"/>
              <a:defRPr sz="2400"/>
            </a:lvl1pPr>
            <a:lvl2pPr marL="360000" indent="-360000">
              <a:spcBef>
                <a:spcPts val="1000"/>
              </a:spcBef>
              <a:buFont typeface="+mj-lt"/>
              <a:buAutoNum type="arabicPeriod"/>
              <a:defRPr sz="2400" b="1">
                <a:solidFill>
                  <a:srgbClr val="E30514"/>
                </a:solidFill>
              </a:defRPr>
            </a:lvl2pPr>
            <a:lvl3pPr marL="360000" indent="-360000">
              <a:spcBef>
                <a:spcPts val="1000"/>
              </a:spcBef>
              <a:buSzPct val="100000"/>
              <a:buFont typeface="+mj-lt"/>
              <a:buAutoNum type="arabicPeriod"/>
              <a:defRPr sz="2400"/>
            </a:lvl3pPr>
            <a:lvl4pPr marL="360000" indent="-360000">
              <a:spcBef>
                <a:spcPts val="1000"/>
              </a:spcBef>
              <a:buSzPct val="100000"/>
              <a:buFont typeface="+mj-lt"/>
              <a:buAutoNum type="arabicPeriod"/>
              <a:defRPr sz="2400"/>
            </a:lvl4pPr>
            <a:lvl5pPr marL="360000" indent="-360000">
              <a:spcBef>
                <a:spcPts val="1000"/>
              </a:spcBef>
              <a:buFont typeface="+mj-lt"/>
              <a:buAutoNum type="arabicPeriod"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6CFE-13EB-9C46-AD64-3E2A74317CB2}" type="slidenum"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0000" y="720000"/>
            <a:ext cx="8406469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small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61" y="305426"/>
            <a:ext cx="940308" cy="30632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60000" y="790474"/>
            <a:ext cx="8393770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800" dirty="0" smtClean="0">
                <a:latin typeface="+mj-lt"/>
              </a:rPr>
              <a:t>Contents</a:t>
            </a:r>
            <a:endParaRPr lang="en-GB" sz="3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8227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with co-bra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1799999"/>
            <a:ext cx="7175334" cy="4608000"/>
          </a:xfrm>
        </p:spPr>
        <p:txBody>
          <a:bodyPr/>
          <a:lstStyle>
            <a:lvl1pPr marL="360000" indent="-360000">
              <a:spcBef>
                <a:spcPts val="1000"/>
              </a:spcBef>
              <a:buFont typeface="+mj-lt"/>
              <a:buAutoNum type="arabicPeriod"/>
              <a:defRPr sz="2400"/>
            </a:lvl1pPr>
            <a:lvl2pPr marL="360000" indent="-360000">
              <a:spcBef>
                <a:spcPts val="1000"/>
              </a:spcBef>
              <a:buFont typeface="+mj-lt"/>
              <a:buAutoNum type="arabicPeriod"/>
              <a:defRPr sz="2400" b="1">
                <a:solidFill>
                  <a:srgbClr val="E30514"/>
                </a:solidFill>
              </a:defRPr>
            </a:lvl2pPr>
            <a:lvl3pPr marL="360000" indent="-360000">
              <a:spcBef>
                <a:spcPts val="1000"/>
              </a:spcBef>
              <a:buSzPct val="100000"/>
              <a:buFont typeface="+mj-lt"/>
              <a:buAutoNum type="arabicPeriod"/>
              <a:defRPr sz="2400"/>
            </a:lvl3pPr>
            <a:lvl4pPr marL="360000" indent="-360000">
              <a:spcBef>
                <a:spcPts val="1000"/>
              </a:spcBef>
              <a:buSzPct val="100000"/>
              <a:buFont typeface="+mj-lt"/>
              <a:buAutoNum type="arabicPeriod"/>
              <a:defRPr sz="2400"/>
            </a:lvl4pPr>
            <a:lvl5pPr marL="360000" indent="-360000">
              <a:spcBef>
                <a:spcPts val="1000"/>
              </a:spcBef>
              <a:buFont typeface="+mj-lt"/>
              <a:buAutoNum type="arabicPeriod"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8000" y="354875"/>
            <a:ext cx="5478292" cy="272363"/>
          </a:xfrm>
        </p:spPr>
        <p:txBody>
          <a:bodyPr/>
          <a:lstStyle/>
          <a:p>
            <a:r>
              <a:rPr lang="en-US" smtClean="0"/>
              <a:t>Staffing matters; funding counts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6CFE-13EB-9C46-AD64-3E2A74317CB2}" type="slidenum"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0000" y="720000"/>
            <a:ext cx="8406469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small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261" y="305426"/>
            <a:ext cx="940308" cy="30632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60000" y="790474"/>
            <a:ext cx="8393770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800" dirty="0" smtClean="0">
                <a:latin typeface="+mj-lt"/>
              </a:rPr>
              <a:t>Contents</a:t>
            </a:r>
            <a:endParaRPr lang="en-GB" sz="3800" dirty="0">
              <a:latin typeface="+mj-lt"/>
            </a:endParaRP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8035997" y="302881"/>
            <a:ext cx="730472" cy="308869"/>
          </a:xfrm>
        </p:spPr>
        <p:txBody>
          <a:bodyPr anchor="ctr"/>
          <a:lstStyle>
            <a:lvl1pPr algn="ctr">
              <a:spcBef>
                <a:spcPts val="0"/>
              </a:spcBef>
              <a:defRPr sz="800" baseline="0"/>
            </a:lvl1pPr>
          </a:lstStyle>
          <a:p>
            <a:r>
              <a:rPr lang="en-GB" dirty="0" smtClean="0"/>
              <a:t>Insert co-brand</a:t>
            </a:r>
            <a:br>
              <a:rPr lang="en-GB" dirty="0" smtClean="0"/>
            </a:br>
            <a:r>
              <a:rPr lang="en-GB" dirty="0" smtClean="0"/>
              <a:t>logo here 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979433" y="304438"/>
            <a:ext cx="0" cy="3060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162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1799999"/>
            <a:ext cx="7192268" cy="4608000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400" b="1">
                <a:solidFill>
                  <a:srgbClr val="E30514"/>
                </a:solidFill>
              </a:defRPr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6CFE-13EB-9C46-AD64-3E2A74317CB2}" type="slidenum"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0000" y="720000"/>
            <a:ext cx="8406469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small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61" y="305426"/>
            <a:ext cx="940308" cy="3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35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1799999"/>
            <a:ext cx="7192268" cy="4396085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400" b="1">
                <a:solidFill>
                  <a:srgbClr val="E30514"/>
                </a:solidFill>
              </a:defRPr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6CFE-13EB-9C46-AD64-3E2A74317CB2}" type="slidenum"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0000" y="720000"/>
            <a:ext cx="8406469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small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61" y="305426"/>
            <a:ext cx="940308" cy="306324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60893" y="6352919"/>
            <a:ext cx="7191375" cy="272576"/>
          </a:xfrm>
        </p:spPr>
        <p:txBody>
          <a:bodyPr/>
          <a:lstStyle>
            <a:lvl1pPr>
              <a:defRPr sz="1200" baseline="0"/>
            </a:lvl1pPr>
          </a:lstStyle>
          <a:p>
            <a:pPr lvl="0"/>
            <a:r>
              <a:rPr lang="en-GB" dirty="0" smtClean="0"/>
              <a:t>Click to edit chart reference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462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368000" y="355600"/>
            <a:ext cx="7398468" cy="2089963"/>
          </a:xfrm>
        </p:spPr>
        <p:txBody>
          <a:bodyPr anchor="b" anchorCtr="0"/>
          <a:lstStyle>
            <a:lvl1pPr algn="l">
              <a:defRPr sz="4700" b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Coloured divider</a:t>
            </a:r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368000" y="2615969"/>
            <a:ext cx="7398468" cy="1500187"/>
          </a:xfrm>
        </p:spPr>
        <p:txBody>
          <a:bodyPr anchor="t" anchorCtr="0"/>
          <a:lstStyle>
            <a:lvl1pPr marL="0" indent="0">
              <a:buNone/>
              <a:defRPr sz="25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Insert subheading here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32053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799999"/>
            <a:ext cx="4122000" cy="4608000"/>
          </a:xfrm>
        </p:spPr>
        <p:txBody>
          <a:bodyPr/>
          <a:lstStyle>
            <a:lvl1pPr>
              <a:defRPr sz="2400"/>
            </a:lvl1pPr>
            <a:lvl2pPr>
              <a:defRPr sz="2400">
                <a:solidFill>
                  <a:srgbClr val="E30514"/>
                </a:solidFill>
              </a:defRPr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799999"/>
            <a:ext cx="4122000" cy="4608000"/>
          </a:xfrm>
        </p:spPr>
        <p:txBody>
          <a:bodyPr/>
          <a:lstStyle>
            <a:lvl1pPr>
              <a:defRPr sz="2400" baseline="0"/>
            </a:lvl1pPr>
            <a:lvl2pPr>
              <a:defRPr sz="2400">
                <a:solidFill>
                  <a:srgbClr val="E30514"/>
                </a:solidFill>
              </a:defRPr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add copy or image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6CFE-13EB-9C46-AD64-3E2A74317CB2}" type="slidenum"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60000" y="720000"/>
            <a:ext cx="8406469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small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61" y="305426"/>
            <a:ext cx="940308" cy="3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760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ull Ou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68001" y="756000"/>
            <a:ext cx="6836199" cy="4664330"/>
          </a:xfrm>
        </p:spPr>
        <p:txBody>
          <a:bodyPr/>
          <a:lstStyle>
            <a:lvl1pPr>
              <a:lnSpc>
                <a:spcPts val="4800"/>
              </a:lnSpc>
              <a:spcAft>
                <a:spcPts val="1500"/>
              </a:spcAft>
              <a:defRPr sz="33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“Pull out statement or quote slide” use bold italic font for source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298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GB"/>
              <a:t>Click to add full page charts, infographics</a:t>
            </a:r>
            <a:br>
              <a:rPr lang="en-GB"/>
            </a:br>
            <a:r>
              <a:rPr lang="en-GB"/>
              <a:t>tables, video and smartart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44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523220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9999" y="1799999"/>
            <a:ext cx="8406469" cy="460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000" y="354875"/>
            <a:ext cx="936000" cy="2723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100">
                <a:solidFill>
                  <a:srgbClr val="1C1C1C"/>
                </a:solidFill>
                <a:latin typeface="Georgia"/>
                <a:cs typeface="Georgia"/>
              </a:defRPr>
            </a:lvl1pPr>
          </a:lstStyle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354875"/>
            <a:ext cx="5808600" cy="2723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10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r>
              <a:rPr lang="en-US" smtClean="0"/>
              <a:t>Staffing matters; funding counts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89207"/>
            <a:ext cx="2213268" cy="23226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</a:lstStyle>
          <a:p>
            <a:fld id="{4B096CFE-13EB-9C46-AD64-3E2A74317C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5" r:id="rId2"/>
    <p:sldLayoutId id="2147483656" r:id="rId3"/>
    <p:sldLayoutId id="2147483650" r:id="rId4"/>
    <p:sldLayoutId id="2147483685" r:id="rId5"/>
    <p:sldLayoutId id="2147483651" r:id="rId6"/>
    <p:sldLayoutId id="2147483657" r:id="rId7"/>
    <p:sldLayoutId id="2147483654" r:id="rId8"/>
    <p:sldLayoutId id="2147483661" r:id="rId9"/>
    <p:sldLayoutId id="2147483662" r:id="rId10"/>
    <p:sldLayoutId id="2147483663" r:id="rId11"/>
    <p:sldLayoutId id="2147483665" r:id="rId12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457200" rtl="0" eaLnBrk="1" latinLnBrk="0" hangingPunct="1">
        <a:spcBef>
          <a:spcPct val="0"/>
        </a:spcBef>
        <a:buNone/>
        <a:defRPr sz="3400" b="0" i="0" kern="1200">
          <a:solidFill>
            <a:schemeClr val="tx1"/>
          </a:solidFill>
          <a:latin typeface="Georgia"/>
          <a:ea typeface="+mj-ea"/>
          <a:cs typeface="Georgia"/>
        </a:defRPr>
      </a:lvl1pPr>
    </p:titleStyle>
    <p:bodyStyle>
      <a:lvl1pPr marL="0" indent="0" algn="l" defTabSz="457200" rtl="0" eaLnBrk="1" latinLnBrk="0" hangingPunct="1">
        <a:spcBef>
          <a:spcPts val="1000"/>
        </a:spcBef>
        <a:spcAft>
          <a:spcPts val="0"/>
        </a:spcAft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457200" rtl="0" eaLnBrk="1" latinLnBrk="0" hangingPunct="1">
        <a:spcBef>
          <a:spcPts val="1000"/>
        </a:spcBef>
        <a:spcAft>
          <a:spcPts val="0"/>
        </a:spcAft>
        <a:buFont typeface="Arial"/>
        <a:buNone/>
        <a:defRPr sz="2400" b="1" kern="1200">
          <a:solidFill>
            <a:srgbClr val="E30514"/>
          </a:solidFill>
          <a:latin typeface="+mn-lt"/>
          <a:ea typeface="+mn-ea"/>
          <a:cs typeface="+mn-cs"/>
        </a:defRPr>
      </a:lvl2pPr>
      <a:lvl3pPr marL="288000" indent="-288000" algn="l" defTabSz="457200" rtl="0" eaLnBrk="1" latinLnBrk="0" hangingPunct="1">
        <a:spcBef>
          <a:spcPts val="1000"/>
        </a:spcBef>
        <a:spcAft>
          <a:spcPts val="0"/>
        </a:spcAft>
        <a:buSzPct val="12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88000" algn="l" defTabSz="457200" rtl="0" eaLnBrk="1" latinLnBrk="0" hangingPunct="1">
        <a:spcBef>
          <a:spcPts val="0"/>
        </a:spcBef>
        <a:spcAft>
          <a:spcPts val="500"/>
        </a:spcAft>
        <a:buSzPct val="12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4000" indent="-288000" algn="l" defTabSz="457200" rtl="0" eaLnBrk="1" latinLnBrk="0" hangingPunct="1">
        <a:spcBef>
          <a:spcPts val="0"/>
        </a:spcBef>
        <a:spcAft>
          <a:spcPts val="1000"/>
        </a:spcAft>
        <a:buFont typeface="Arial" panose="020B0604020202020204" pitchFamily="34" charset="0"/>
        <a:buChar char="−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88000" indent="-288000" algn="l" defTabSz="457200" rtl="0" eaLnBrk="1" latinLnBrk="0" hangingPunct="1">
        <a:spcBef>
          <a:spcPts val="500"/>
        </a:spcBef>
        <a:buFont typeface="Wingdings" charset="2"/>
        <a:buAutoNum type="arabicPlain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457200" rtl="0" eaLnBrk="1" latinLnBrk="0" hangingPunct="1"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457200" rtl="0" eaLnBrk="1" latinLnBrk="0" hangingPunct="1">
        <a:spcBef>
          <a:spcPts val="500"/>
        </a:spcBef>
        <a:buFont typeface="Arial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288000" indent="-288000" algn="l" defTabSz="457200" rtl="0" eaLnBrk="1" latinLnBrk="0" hangingPunct="1"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000" y="916441"/>
            <a:ext cx="7544180" cy="1538883"/>
          </a:xfrm>
        </p:spPr>
        <p:txBody>
          <a:bodyPr/>
          <a:lstStyle/>
          <a:p>
            <a:r>
              <a:rPr lang="en-US" dirty="0" smtClean="0"/>
              <a:t>Staffing matters;</a:t>
            </a:r>
            <a:br>
              <a:rPr lang="en-US" dirty="0" smtClean="0"/>
            </a:br>
            <a:r>
              <a:rPr lang="en-US" dirty="0" smtClean="0"/>
              <a:t>funding counts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263" y="2634004"/>
            <a:ext cx="7398468" cy="642600"/>
          </a:xfrm>
        </p:spPr>
        <p:txBody>
          <a:bodyPr/>
          <a:lstStyle/>
          <a:p>
            <a:r>
              <a:rPr lang="en-GB" dirty="0" smtClean="0"/>
              <a:t>Workforce profile and trends in the English NHS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1371688" y="3276604"/>
            <a:ext cx="7398043" cy="541867"/>
          </a:xfrm>
        </p:spPr>
        <p:txBody>
          <a:bodyPr/>
          <a:lstStyle/>
          <a:p>
            <a:r>
              <a:rPr lang="en-US" dirty="0" smtClean="0"/>
              <a:t>July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44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7: Qualified nurses, midwives and health visitors (headcount) by age </a:t>
            </a:r>
            <a:r>
              <a:rPr lang="en-GB" sz="2400" dirty="0" smtClean="0"/>
              <a:t>group, 2005 </a:t>
            </a:r>
            <a:r>
              <a:rPr lang="en-GB" sz="2400" dirty="0"/>
              <a:t>and 2014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8" y="1639598"/>
            <a:ext cx="8168851" cy="510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2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8: Remuneration of </a:t>
            </a:r>
            <a:r>
              <a:rPr lang="en-GB" sz="2400" dirty="0" smtClean="0"/>
              <a:t>hospital nurses</a:t>
            </a:r>
            <a:r>
              <a:rPr lang="en-GB" sz="2400" dirty="0"/>
              <a:t>, ratio to average wage, </a:t>
            </a:r>
            <a:r>
              <a:rPr lang="en-GB" sz="2400" dirty="0" smtClean="0"/>
              <a:t>2013 (</a:t>
            </a:r>
            <a:r>
              <a:rPr lang="en-GB" sz="2400" dirty="0"/>
              <a:t>or nearest year)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31902" y="-753376"/>
            <a:ext cx="3083272" cy="885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11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9: Remuneration of </a:t>
            </a:r>
            <a:r>
              <a:rPr lang="en-GB" sz="2400" dirty="0" smtClean="0"/>
              <a:t>hospital nurses</a:t>
            </a:r>
            <a:r>
              <a:rPr lang="en-GB" sz="2400" dirty="0"/>
              <a:t>, US$000 purchasing </a:t>
            </a:r>
            <a:r>
              <a:rPr lang="en-GB" sz="2400" dirty="0" smtClean="0"/>
              <a:t>power parity</a:t>
            </a:r>
            <a:r>
              <a:rPr lang="en-GB" sz="2400" dirty="0"/>
              <a:t>, 2013 (or nearest year)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31902" y="-683683"/>
            <a:ext cx="3083272" cy="87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10: Commencing enrolments of students for general nursing </a:t>
            </a:r>
            <a:r>
              <a:rPr lang="en-GB" sz="2400" dirty="0" smtClean="0"/>
              <a:t>courses in </a:t>
            </a:r>
            <a:r>
              <a:rPr lang="en-GB" sz="2400" dirty="0"/>
              <a:t>Australia, 2002–14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88" y="1592996"/>
            <a:ext cx="7222355" cy="521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1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1107996"/>
          </a:xfrm>
        </p:spPr>
        <p:txBody>
          <a:bodyPr/>
          <a:lstStyle/>
          <a:p>
            <a:r>
              <a:rPr lang="en-GB" sz="2400" dirty="0"/>
              <a:t>Figure 11: International and UK sources as a % of total new admissions to the </a:t>
            </a:r>
            <a:r>
              <a:rPr lang="en-GB" sz="2400" dirty="0" smtClean="0"/>
              <a:t>UK nursing </a:t>
            </a:r>
            <a:r>
              <a:rPr lang="en-GB" sz="2400" dirty="0"/>
              <a:t>register, 1990/91–2015/16 (initial registrations)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18" y="1929279"/>
            <a:ext cx="7078014" cy="492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7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Health </a:t>
            </a:r>
            <a:r>
              <a:rPr lang="en-US" dirty="0" smtClean="0"/>
              <a:t>Foundation is </a:t>
            </a:r>
            <a:r>
              <a:rPr lang="en-US" dirty="0"/>
              <a:t>an independent </a:t>
            </a:r>
            <a:r>
              <a:rPr lang="en-US" dirty="0" smtClean="0"/>
              <a:t>charity committed </a:t>
            </a:r>
            <a:r>
              <a:rPr lang="en-US" dirty="0"/>
              <a:t>to </a:t>
            </a:r>
            <a:r>
              <a:rPr lang="en-US" dirty="0" smtClean="0"/>
              <a:t>bringing about </a:t>
            </a:r>
            <a:r>
              <a:rPr lang="en-US" dirty="0"/>
              <a:t>better health </a:t>
            </a:r>
            <a:r>
              <a:rPr lang="en-US" dirty="0" smtClean="0"/>
              <a:t>and health </a:t>
            </a:r>
            <a:r>
              <a:rPr lang="en-US" dirty="0"/>
              <a:t>care for people</a:t>
            </a:r>
            <a:br>
              <a:rPr lang="en-US" dirty="0"/>
            </a:br>
            <a:r>
              <a:rPr lang="en-US" dirty="0"/>
              <a:t>in the </a:t>
            </a:r>
            <a:r>
              <a:rPr lang="en-US" dirty="0" smtClean="0"/>
              <a:t>UK.</a:t>
            </a:r>
          </a:p>
          <a:p>
            <a:r>
              <a:rPr lang="en-US" dirty="0" smtClean="0"/>
              <a:t>We connect what works </a:t>
            </a:r>
            <a:br>
              <a:rPr lang="en-US" dirty="0" smtClean="0"/>
            </a:br>
            <a:r>
              <a:rPr lang="en-US" dirty="0" smtClean="0"/>
              <a:t>on the ground with</a:t>
            </a:r>
            <a:br>
              <a:rPr lang="en-US" dirty="0" smtClean="0"/>
            </a:br>
            <a:r>
              <a:rPr lang="en-US" dirty="0" smtClean="0"/>
              <a:t>effective policymaking </a:t>
            </a:r>
            <a:br>
              <a:rPr lang="en-US" dirty="0" smtClean="0"/>
            </a:br>
            <a:r>
              <a:rPr lang="en-US" dirty="0" smtClean="0"/>
              <a:t>and vice versa.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46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Subscribe to our email newsletter</a:t>
            </a:r>
          </a:p>
          <a:p>
            <a:r>
              <a:rPr lang="en-US" dirty="0"/>
              <a:t>Register for email alerts </a:t>
            </a:r>
            <a:br>
              <a:rPr lang="en-US" dirty="0"/>
            </a:br>
            <a:r>
              <a:rPr lang="en-US" dirty="0"/>
              <a:t>to be notified about our latest work</a:t>
            </a:r>
          </a:p>
          <a:p>
            <a:r>
              <a:rPr lang="en-US" dirty="0"/>
              <a:t>Follow us on Twitter,</a:t>
            </a:r>
            <a:br>
              <a:rPr lang="en-US" dirty="0"/>
            </a:br>
            <a:r>
              <a:rPr lang="en-US" dirty="0"/>
              <a:t>Facebook, </a:t>
            </a:r>
            <a:r>
              <a:rPr lang="en-US" dirty="0" smtClean="0"/>
              <a:t>YouTube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or </a:t>
            </a:r>
            <a:r>
              <a:rPr lang="en-US" dirty="0" smtClean="0"/>
              <a:t>LinkedIn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10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515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861774"/>
          </a:xfrm>
        </p:spPr>
        <p:txBody>
          <a:bodyPr/>
          <a:lstStyle/>
          <a:p>
            <a:r>
              <a:rPr lang="en-GB" sz="2800" dirty="0"/>
              <a:t>Figure 1: A Labour market framework for the health care workforce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80" y="1728985"/>
            <a:ext cx="7819041" cy="501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1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430887"/>
          </a:xfrm>
        </p:spPr>
        <p:txBody>
          <a:bodyPr/>
          <a:lstStyle/>
          <a:p>
            <a:r>
              <a:rPr lang="en-GB" sz="2800" dirty="0"/>
              <a:t>Table 1: Recent workforce policy reports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6" name="Picture 5" descr="List level button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070" y="2300645"/>
            <a:ext cx="593731" cy="332489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994656"/>
              </p:ext>
            </p:extLst>
          </p:nvPr>
        </p:nvGraphicFramePr>
        <p:xfrm>
          <a:off x="379335" y="1638490"/>
          <a:ext cx="8378255" cy="4669498"/>
        </p:xfrm>
        <a:graphic>
          <a:graphicData uri="http://schemas.openxmlformats.org/drawingml/2006/table">
            <a:tbl>
              <a:tblPr/>
              <a:tblGrid>
                <a:gridCol w="1437133"/>
                <a:gridCol w="5756184"/>
                <a:gridCol w="1184938"/>
              </a:tblGrid>
              <a:tr h="525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Organisation</a:t>
                      </a:r>
                      <a:endParaRPr lang="en-GB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Report title</a:t>
                      </a:r>
                      <a:endParaRPr lang="en-GB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Publication date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414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National Audit Office</a:t>
                      </a:r>
                      <a:endParaRPr lang="en-GB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Managing the supply of NHS clinical staff in England15</a:t>
                      </a:r>
                      <a:endParaRPr lang="en-GB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66747" marB="1004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February 2016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346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NHS Improvement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Evidence from NHS Improvement on clinical staff shortages. A workforce analysis16</a:t>
                      </a:r>
                      <a:endParaRPr lang="en-GB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66747" marB="1004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February 2016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525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Department of Health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Operational productivity and performance in English NHS acute hospitals: Unwarranted Variations. An independent report for the Department of Health by Lord Carter of Coles17 </a:t>
                      </a:r>
                      <a:endParaRPr lang="en-GB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66747" marB="1004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February 2016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346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NHS Pay review body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NHS Pay review body: Twenty-Ninth Report18 </a:t>
                      </a:r>
                      <a:endParaRPr lang="en-GB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66747" marB="1004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March 2016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525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The Health Foundation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A perfect storm: an impossible climate for NHS providers12</a:t>
                      </a:r>
                      <a:endParaRPr lang="en-GB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66747" marB="1004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March 2016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525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Migration Advisory Committee 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Partial review of the Shortage Occupation List. Review of nursing19</a:t>
                      </a:r>
                      <a:endParaRPr lang="en-GB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66747" marB="1004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March 2016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525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The Health Foundation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Fit for purpose? Workforce policy in the English NHS20</a:t>
                      </a:r>
                      <a:endParaRPr lang="en-GB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66747" marB="1004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March 2016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525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Public Accounts Committee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Managing the supply of NHS clinical staff in England. Fortieth Report of Session 2015–1621</a:t>
                      </a:r>
                      <a:endParaRPr lang="en-GB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66747" marB="1004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April 2016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346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  <a:latin typeface="Arial"/>
                          <a:ea typeface="Calibri"/>
                          <a:cs typeface="Times New Roman"/>
                        </a:rPr>
                        <a:t>Nuffield Trust</a:t>
                      </a:r>
                      <a:endParaRPr lang="en-GB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Reshaping the workforce to deliver the care patients need22</a:t>
                      </a:r>
                      <a:endParaRPr lang="en-GB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66747" marB="1004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May 2016</a:t>
                      </a:r>
                      <a:endParaRPr lang="en-GB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47" marR="66747" marT="100416" marB="6674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395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738664"/>
          </a:xfrm>
        </p:spPr>
        <p:txBody>
          <a:bodyPr/>
          <a:lstStyle/>
          <a:p>
            <a:r>
              <a:rPr lang="en-GB" sz="2400" dirty="0"/>
              <a:t>Table 2: National changes in NHS workforce planning in England, selected list, 2000–16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123413"/>
              </p:ext>
            </p:extLst>
          </p:nvPr>
        </p:nvGraphicFramePr>
        <p:xfrm>
          <a:off x="590550" y="1826048"/>
          <a:ext cx="7915275" cy="4012025"/>
        </p:xfrm>
        <a:graphic>
          <a:graphicData uri="http://schemas.openxmlformats.org/drawingml/2006/table">
            <a:tbl>
              <a:tblPr/>
              <a:tblGrid>
                <a:gridCol w="619125"/>
                <a:gridCol w="3257550"/>
                <a:gridCol w="685800"/>
                <a:gridCol w="3352800"/>
              </a:tblGrid>
              <a:tr h="24286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800" b="1" spc="-1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inotypeUnivers-630Bold"/>
                        </a:rPr>
                        <a:t>Year</a:t>
                      </a:r>
                      <a:endParaRPr lang="en-GB" sz="800" b="1" spc="-10" baseline="0" dirty="0">
                        <a:solidFill>
                          <a:srgbClr val="000000"/>
                        </a:solidFill>
                        <a:effectLst/>
                        <a:latin typeface="LinotypeUnivers-630Bold"/>
                        <a:ea typeface="Times New Roman"/>
                        <a:cs typeface="LinotypeUnivers-630Bold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800" b="1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inotypeUnivers-630Bold"/>
                        </a:rPr>
                        <a:t>Change</a:t>
                      </a:r>
                      <a:endParaRPr lang="en-GB" sz="800" b="1" spc="-10" dirty="0">
                        <a:solidFill>
                          <a:srgbClr val="000000"/>
                        </a:solidFill>
                        <a:effectLst/>
                        <a:latin typeface="LinotypeUnivers-630Bold"/>
                        <a:ea typeface="Times New Roman"/>
                        <a:cs typeface="LinotypeUnivers-630Bold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800" b="1" spc="-1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inotypeUnivers-630Bold"/>
                        </a:rPr>
                        <a:t>Year</a:t>
                      </a:r>
                      <a:endParaRPr lang="en-GB" sz="800" b="1" spc="-10" baseline="0" dirty="0">
                        <a:solidFill>
                          <a:srgbClr val="000000"/>
                        </a:solidFill>
                        <a:effectLst/>
                        <a:latin typeface="LinotypeUnivers-630Bold"/>
                        <a:ea typeface="Times New Roman"/>
                        <a:cs typeface="LinotypeUnivers-630Bold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800" b="1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inotypeUnivers-630Bold"/>
                        </a:rPr>
                        <a:t>Change</a:t>
                      </a:r>
                      <a:endParaRPr lang="en-GB" sz="800" b="1" spc="-10" dirty="0">
                        <a:solidFill>
                          <a:srgbClr val="000000"/>
                        </a:solidFill>
                        <a:effectLst/>
                        <a:latin typeface="LinotypeUnivers-630Bold"/>
                        <a:ea typeface="Times New Roman"/>
                        <a:cs typeface="LinotypeUnivers-630Bold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40594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2000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NHS Plan published – NHS staffing growth targets published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NHS HRH Plan published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2009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Medical Education England (MEE) and Professional Advisory Boards (PABs) established 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95169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2001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27 regional Workforce Development Confederations (WDC) established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Primary Care Trusts (PCT) established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NHS Modernisation Agency created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NHS Workforce Review Team (WRT) established to produce national annual recommendations for planning for all of the main clinical staff groups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National Workforce Development Board established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2010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Department of Health (DH) publishes </a:t>
                      </a:r>
                      <a:r>
                        <a:rPr lang="en-GB" sz="700" i="1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Italic"/>
                        </a:rPr>
                        <a:t>Developing the Healthcare Workforce</a:t>
                      </a: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 proposing to create a new body which would supersede both MEE and the PABs. Health Education England (HEE) was to ‘go live’ in April 2012 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22511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2002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Strategic Health Authorities (SHA) created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2010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DH contract a management consultancy to set up and run the Centre for Workforce Intelligence (</a:t>
                      </a:r>
                      <a:r>
                        <a:rPr lang="en-GB" sz="700" spc="-1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CfWI</a:t>
                      </a: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), to be ‘the national authority on workforce planning and development and the primary source of workforce intelligence’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National Workforce Review team closed down as a result; some staff and functions transferred to </a:t>
                      </a:r>
                      <a:r>
                        <a:rPr lang="en-GB" sz="700" spc="-1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CfWI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40594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2004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WDCs ended, merged with SHAs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NHS Employers established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2013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HEE becomes operational, absorbing MEE (a year later than initially planned); SHAs abolished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PCTs abolished; Clinical Commissioning Groups (CCGs) established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NHS Institute for Innovation and Improvement closed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22511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2005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Modernisation Agency replaced with NHS Institute for Innovation and Improvement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2016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CfWI</a:t>
                      </a: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 closed down; some functions transferred to DH, and HEE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NHS Improvement established (by merger of Monitor, Trust Development Agency </a:t>
                      </a:r>
                      <a:b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</a:b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and other bodies)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  <a:tr h="22511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2006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r>
                        <a:rPr lang="en-GB" sz="700" spc="-1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LTUnivers-BasicLight"/>
                        </a:rPr>
                        <a:t>Number of SHAs reduced from 28 to 10</a:t>
                      </a: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425"/>
                        </a:spcAft>
                        <a:tabLst>
                          <a:tab pos="421005" algn="l"/>
                          <a:tab pos="850900" algn="l"/>
                        </a:tabLst>
                      </a:pPr>
                      <a:endParaRPr lang="en-GB" sz="700" spc="-10" dirty="0">
                        <a:solidFill>
                          <a:srgbClr val="000000"/>
                        </a:solidFill>
                        <a:effectLst/>
                        <a:latin typeface="LTUnivers-BasicLight"/>
                        <a:ea typeface="Times New Roman"/>
                        <a:cs typeface="LTUnivers-BasicLight"/>
                      </a:endParaRPr>
                    </a:p>
                  </a:txBody>
                  <a:tcPr marL="41502" marR="41502" marT="62436" marB="415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D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51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738664"/>
          </a:xfrm>
        </p:spPr>
        <p:txBody>
          <a:bodyPr/>
          <a:lstStyle/>
          <a:p>
            <a:r>
              <a:rPr lang="en-GB" sz="2400" dirty="0"/>
              <a:t>Figure 2: Number of doctors/1,000 population in OECD countries, 2000 and </a:t>
            </a:r>
            <a:r>
              <a:rPr lang="en-GB" sz="2400" dirty="0" smtClean="0"/>
              <a:t>2013 (or </a:t>
            </a:r>
            <a:r>
              <a:rPr lang="en-GB" sz="2400" dirty="0"/>
              <a:t>nearest year)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288" y="1567238"/>
            <a:ext cx="6748150" cy="523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1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738664"/>
          </a:xfrm>
        </p:spPr>
        <p:txBody>
          <a:bodyPr/>
          <a:lstStyle/>
          <a:p>
            <a:r>
              <a:rPr lang="en-GB" sz="2400" dirty="0"/>
              <a:t>Figure 3: Change in selected occupations in the English NHS 2004–14 (FTE)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468" y="1567238"/>
            <a:ext cx="6591790" cy="523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0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738664"/>
          </a:xfrm>
        </p:spPr>
        <p:txBody>
          <a:bodyPr/>
          <a:lstStyle/>
          <a:p>
            <a:r>
              <a:rPr lang="en-GB" sz="2400" dirty="0"/>
              <a:t>Figure 4: Number of nurses employed in acute, general and elderly </a:t>
            </a:r>
            <a:r>
              <a:rPr lang="en-GB" sz="2400" dirty="0" smtClean="0"/>
              <a:t>sectors, excluding </a:t>
            </a:r>
            <a:r>
              <a:rPr lang="en-GB" sz="2400" dirty="0"/>
              <a:t>bank and agency staff (FTE)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70" y="1631956"/>
            <a:ext cx="6837587" cy="515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369332"/>
          </a:xfrm>
        </p:spPr>
        <p:txBody>
          <a:bodyPr/>
          <a:lstStyle/>
          <a:p>
            <a:r>
              <a:rPr lang="en-GB" sz="2400" dirty="0"/>
              <a:t>Figure 5: </a:t>
            </a:r>
            <a:r>
              <a:rPr lang="en-GB" sz="2400" dirty="0" err="1"/>
              <a:t>Staff:population</a:t>
            </a:r>
            <a:r>
              <a:rPr lang="en-GB" sz="2400" dirty="0"/>
              <a:t> ratios, 2004–14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89" y="1334858"/>
            <a:ext cx="7937433" cy="545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2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6: Percentage of doctors who were foreign trained, </a:t>
            </a:r>
            <a:r>
              <a:rPr lang="en-GB" sz="2400" dirty="0" smtClean="0"/>
              <a:t>2013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20" y="1334858"/>
            <a:ext cx="7743371" cy="545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0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51110_THF_Powerpoint_Template_Basic">
  <a:themeElements>
    <a:clrScheme name="The Health Foundation">
      <a:dk1>
        <a:srgbClr val="1C1C1C"/>
      </a:dk1>
      <a:lt1>
        <a:srgbClr val="FFFFFF"/>
      </a:lt1>
      <a:dk2>
        <a:srgbClr val="DD0031"/>
      </a:dk2>
      <a:lt2>
        <a:srgbClr val="E2DFD8"/>
      </a:lt2>
      <a:accent1>
        <a:srgbClr val="999390"/>
      </a:accent1>
      <a:accent2>
        <a:srgbClr val="EE9B90"/>
      </a:accent2>
      <a:accent3>
        <a:srgbClr val="9D8CB1"/>
      </a:accent3>
      <a:accent4>
        <a:srgbClr val="8BC68F"/>
      </a:accent4>
      <a:accent5>
        <a:srgbClr val="FFE996"/>
      </a:accent5>
      <a:accent6>
        <a:srgbClr val="A6D7D3"/>
      </a:accent6>
      <a:hlink>
        <a:srgbClr val="1C1C1C"/>
      </a:hlink>
      <a:folHlink>
        <a:srgbClr val="E2DFD8"/>
      </a:folHlink>
    </a:clrScheme>
    <a:fontScheme name="The Health Foundation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t"/>
      <a:lstStyle>
        <a:defPPr algn="l">
          <a:defRPr sz="3000">
            <a:solidFill>
              <a:schemeClr val="accent1"/>
            </a:solidFill>
            <a:latin typeface="Univers LT Std 65 Bold"/>
            <a:cs typeface="Univers LT Std 65 Bold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rgbClr val="A6D7D3"/>
        </a:solidFill>
      </a:spPr>
      <a:bodyPr wrap="square" rtlCol="0">
        <a:noAutofit/>
      </a:bodyPr>
      <a:lstStyle>
        <a:defPPr>
          <a:defRPr sz="1400">
            <a:solidFill>
              <a:srgbClr val="FFFFFF"/>
            </a:solidFill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CE794D6084B14A85248D91AFA40F19" ma:contentTypeVersion="1" ma:contentTypeDescription="Create a new document." ma:contentTypeScope="" ma:versionID="0086644ada57efb65468b994466eb671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ddb0c952b897a810c8a4e377cff6bff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53BC12D-4DF5-4EF8-9750-0A41C38A05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7D5E28F9-C420-45EC-9E43-60DEA6360A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B0D5A5-4DF7-4D7F-8B4F-D9061411871F}">
  <ds:schemaRefs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microsoft.com/sharepoint/v3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151110_THF_Powerpoint_Template_Basic</Template>
  <TotalTime>612</TotalTime>
  <Words>789</Words>
  <Application>Microsoft Office PowerPoint</Application>
  <PresentationFormat>On-screen Show (4:3)</PresentationFormat>
  <Paragraphs>118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151110_THF_Powerpoint_Template_Basic</vt:lpstr>
      <vt:lpstr>Staffing matters; funding counts</vt:lpstr>
      <vt:lpstr>Figure 1: A Labour market framework for the health care workforce</vt:lpstr>
      <vt:lpstr>Table 1: Recent workforce policy reports</vt:lpstr>
      <vt:lpstr>Table 2: National changes in NHS workforce planning in England, selected list, 2000–16</vt:lpstr>
      <vt:lpstr>Figure 2: Number of doctors/1,000 population in OECD countries, 2000 and 2013 (or nearest year)</vt:lpstr>
      <vt:lpstr>Figure 3: Change in selected occupations in the English NHS 2004–14 (FTE)</vt:lpstr>
      <vt:lpstr>Figure 4: Number of nurses employed in acute, general and elderly sectors, excluding bank and agency staff (FTE)</vt:lpstr>
      <vt:lpstr>Figure 5: Staff:population ratios, 2004–14</vt:lpstr>
      <vt:lpstr>Figure 6: Percentage of doctors who were foreign trained, 2013</vt:lpstr>
      <vt:lpstr>Figure 7: Qualified nurses, midwives and health visitors (headcount) by age group, 2005 and 2014</vt:lpstr>
      <vt:lpstr>Figure 8: Remuneration of hospital nurses, ratio to average wage, 2013 (or nearest year)</vt:lpstr>
      <vt:lpstr>Figure 9: Remuneration of hospital nurses, US$000 purchasing power parity, 2013 (or nearest year)</vt:lpstr>
      <vt:lpstr>Figure 10: Commencing enrolments of students for general nursing courses in Australia, 2002–14</vt:lpstr>
      <vt:lpstr>Figure 11: International and UK sources as a % of total new admissions to the UK nursing register, 1990/91–2015/16 (initial registrations)</vt:lpstr>
      <vt:lpstr>PowerPoint Presentation</vt:lpstr>
      <vt:lpstr>PowerPoint Presentation</vt:lpstr>
      <vt:lpstr>PowerPoint Presentation</vt:lpstr>
    </vt:vector>
  </TitlesOfParts>
  <Company>The Health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creator>Catherine Riedel</dc:creator>
  <cp:lastModifiedBy>Rob Hucker</cp:lastModifiedBy>
  <cp:revision>35</cp:revision>
  <dcterms:created xsi:type="dcterms:W3CDTF">2016-02-09T17:21:09Z</dcterms:created>
  <dcterms:modified xsi:type="dcterms:W3CDTF">2016-07-20T08:04:39Z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0x0101006ECE794D6084B14A85248D91AFA40F19</vt:lpwstr>
  </property>
</Properties>
</file>